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9134475" cy="12179300" type="ledger"/>
  <p:notesSz cx="6858000" cy="9144000"/>
  <p:defaultTextStyle>
    <a:defPPr>
      <a:defRPr lang="en-US"/>
    </a:defPPr>
    <a:lvl1pPr marL="0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1pPr>
    <a:lvl2pPr marL="608945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2pPr>
    <a:lvl3pPr marL="1217889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3pPr>
    <a:lvl4pPr marL="1826834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4pPr>
    <a:lvl5pPr marL="2435779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5pPr>
    <a:lvl6pPr marL="3044723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6pPr>
    <a:lvl7pPr marL="3653668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7pPr>
    <a:lvl8pPr marL="4262613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8pPr>
    <a:lvl9pPr marL="4871557" algn="l" defTabSz="1217889" rtl="0" eaLnBrk="1" latinLnBrk="0" hangingPunct="1">
      <a:defRPr sz="239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2877" userDrawn="1">
          <p15:clr>
            <a:srgbClr val="A4A3A4"/>
          </p15:clr>
        </p15:guide>
        <p15:guide id="4" orient="horz" pos="38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70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2936" y="192"/>
      </p:cViewPr>
      <p:guideLst>
        <p:guide pos="2877"/>
        <p:guide orient="horz" pos="38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953FA81-8504-4A21-8E4B-3DE899F19D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DFF19-8A99-45E5-81D5-01F4AA2707B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E0E58-A0D7-42D1-91D0-FA6ACC5840F7}" type="datetimeFigureOut">
              <a:rPr lang="en-US" smtClean="0"/>
              <a:t>7/16/26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2E8D1E-CE37-456E-A641-07DAA9EC95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795E0B-22B1-4145-978C-F53D410864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5F3A3-CD7B-402C-B601-D1C0CB71C1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56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316E7-3B58-4038-802E-543FA63591FD}" type="datetimeFigureOut">
              <a:rPr lang="en-US" smtClean="0"/>
              <a:t>7/16/26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68675-B7D9-45C2-A060-5FAA6D8F7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3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468675-B7D9-45C2-A060-5FAA6D8F79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77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2C9BCBE-3C3C-4122-8463-E1F4315D6A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34475" cy="12179300"/>
          </a:xfrm>
          <a:custGeom>
            <a:avLst/>
            <a:gdLst>
              <a:gd name="connsiteX0" fmla="*/ 1038225 w 9134475"/>
              <a:gd name="connsiteY0" fmla="*/ 8707142 h 12179300"/>
              <a:gd name="connsiteX1" fmla="*/ 1038225 w 9134475"/>
              <a:gd name="connsiteY1" fmla="*/ 8721542 h 12179300"/>
              <a:gd name="connsiteX2" fmla="*/ 4674225 w 9134475"/>
              <a:gd name="connsiteY2" fmla="*/ 8721542 h 12179300"/>
              <a:gd name="connsiteX3" fmla="*/ 4674225 w 9134475"/>
              <a:gd name="connsiteY3" fmla="*/ 8707142 h 12179300"/>
              <a:gd name="connsiteX4" fmla="*/ 0 w 9134475"/>
              <a:gd name="connsiteY4" fmla="*/ 0 h 12179300"/>
              <a:gd name="connsiteX5" fmla="*/ 9134475 w 9134475"/>
              <a:gd name="connsiteY5" fmla="*/ 0 h 12179300"/>
              <a:gd name="connsiteX6" fmla="*/ 9134475 w 9134475"/>
              <a:gd name="connsiteY6" fmla="*/ 12179300 h 12179300"/>
              <a:gd name="connsiteX7" fmla="*/ 0 w 9134475"/>
              <a:gd name="connsiteY7" fmla="*/ 12179300 h 121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34475" h="12179300">
                <a:moveTo>
                  <a:pt x="1038225" y="8707142"/>
                </a:moveTo>
                <a:lnTo>
                  <a:pt x="1038225" y="8721542"/>
                </a:lnTo>
                <a:lnTo>
                  <a:pt x="4674225" y="8721542"/>
                </a:lnTo>
                <a:lnTo>
                  <a:pt x="4674225" y="8707142"/>
                </a:lnTo>
                <a:close/>
                <a:moveTo>
                  <a:pt x="0" y="0"/>
                </a:moveTo>
                <a:lnTo>
                  <a:pt x="9134475" y="0"/>
                </a:lnTo>
                <a:lnTo>
                  <a:pt x="9134475" y="12179300"/>
                </a:lnTo>
                <a:lnTo>
                  <a:pt x="0" y="12179300"/>
                </a:lnTo>
                <a:close/>
              </a:path>
            </a:pathLst>
          </a:custGeo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8627FB-E7CB-4F64-BD1C-C3ADAAB4B1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20322" y="321402"/>
            <a:ext cx="6946140" cy="2146445"/>
          </a:xfrm>
        </p:spPr>
        <p:txBody>
          <a:bodyPr anchor="b">
            <a:noAutofit/>
          </a:bodyPr>
          <a:lstStyle>
            <a:lvl1pPr algn="l">
              <a:lnSpc>
                <a:spcPts val="5600"/>
              </a:lnSpc>
              <a:defRPr sz="50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EVENT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FC5D02-D905-4A4C-BDCF-2850230AFD2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5064" y="6070730"/>
            <a:ext cx="4121479" cy="2597020"/>
          </a:xfrm>
        </p:spPr>
        <p:txBody>
          <a:bodyPr anchor="b" anchorCtr="0">
            <a:noAutofit/>
          </a:bodyPr>
          <a:lstStyle>
            <a:lvl1pPr marL="47948" indent="0" algn="l">
              <a:lnSpc>
                <a:spcPts val="3700"/>
              </a:lnSpc>
              <a:spcBef>
                <a:spcPts val="0"/>
              </a:spcBef>
              <a:buNone/>
              <a:defRPr sz="3600" b="1" baseline="30000">
                <a:solidFill>
                  <a:schemeClr val="tx2"/>
                </a:solidFill>
                <a:latin typeface="+mj-lt"/>
              </a:defRPr>
            </a:lvl1pPr>
            <a:lvl2pPr marL="811906" indent="0" algn="ctr">
              <a:buNone/>
              <a:defRPr sz="3552"/>
            </a:lvl2pPr>
            <a:lvl3pPr marL="1623813" indent="0" algn="ctr">
              <a:buNone/>
              <a:defRPr sz="3197"/>
            </a:lvl3pPr>
            <a:lvl4pPr marL="2435717" indent="0" algn="ctr">
              <a:buNone/>
              <a:defRPr sz="2841"/>
            </a:lvl4pPr>
            <a:lvl5pPr marL="3247624" indent="0" algn="ctr">
              <a:buNone/>
              <a:defRPr sz="2841"/>
            </a:lvl5pPr>
            <a:lvl6pPr marL="4059530" indent="0" algn="ctr">
              <a:buNone/>
              <a:defRPr sz="2841"/>
            </a:lvl6pPr>
            <a:lvl7pPr marL="4871436" indent="0" algn="ctr">
              <a:buNone/>
              <a:defRPr sz="2841"/>
            </a:lvl7pPr>
            <a:lvl8pPr marL="5683341" indent="0" algn="ctr">
              <a:buNone/>
              <a:defRPr sz="2841"/>
            </a:lvl8pPr>
            <a:lvl9pPr marL="6495247" indent="0" algn="ctr">
              <a:buNone/>
              <a:defRPr sz="2841"/>
            </a:lvl9pPr>
          </a:lstStyle>
          <a:p>
            <a:r>
              <a:rPr lang="en-US" dirty="0"/>
              <a:t>Join us</a:t>
            </a:r>
            <a:br>
              <a:rPr lang="en-US" dirty="0"/>
            </a:br>
            <a:r>
              <a:rPr lang="en-US" dirty="0"/>
              <a:t>on Saturday,</a:t>
            </a:r>
            <a:br>
              <a:rPr lang="en-US" dirty="0"/>
            </a:br>
            <a:r>
              <a:rPr lang="en-US" dirty="0"/>
              <a:t>June 8th, 2019</a:t>
            </a:r>
          </a:p>
          <a:p>
            <a:r>
              <a:rPr lang="en-US" dirty="0"/>
              <a:t>from 12:00 PM to 7:00 PM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28F5517-31BA-4E4E-8294-F48E639C1E4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5064" y="8889722"/>
            <a:ext cx="6946140" cy="1061075"/>
          </a:xfrm>
        </p:spPr>
        <p:txBody>
          <a:bodyPr>
            <a:noAutofit/>
          </a:bodyPr>
          <a:lstStyle>
            <a:lvl1pPr marL="47948" indent="0" algn="l">
              <a:lnSpc>
                <a:spcPts val="2397"/>
              </a:lnSpc>
              <a:spcBef>
                <a:spcPts val="0"/>
              </a:spcBef>
              <a:buNone/>
              <a:defRPr sz="1598">
                <a:solidFill>
                  <a:schemeClr val="tx2"/>
                </a:solidFill>
              </a:defRPr>
            </a:lvl1pPr>
            <a:lvl2pPr algn="r">
              <a:defRPr sz="1598">
                <a:solidFill>
                  <a:schemeClr val="tx2"/>
                </a:solidFill>
              </a:defRPr>
            </a:lvl2pPr>
            <a:lvl3pPr algn="r">
              <a:defRPr sz="1598">
                <a:solidFill>
                  <a:schemeClr val="tx2"/>
                </a:solidFill>
              </a:defRPr>
            </a:lvl3pPr>
            <a:lvl4pPr algn="r">
              <a:defRPr sz="1598">
                <a:solidFill>
                  <a:schemeClr val="tx2"/>
                </a:solidFill>
              </a:defRPr>
            </a:lvl4pPr>
            <a:lvl5pPr algn="r">
              <a:defRPr sz="1598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Add a brief description of your event here.</a:t>
            </a:r>
            <a:br>
              <a:rPr lang="en-US" dirty="0"/>
            </a:br>
            <a:r>
              <a:rPr lang="en-US" dirty="0"/>
              <a:t>To replace this or any placeholder text with your own, </a:t>
            </a:r>
            <a:br>
              <a:rPr lang="en-US" dirty="0"/>
            </a:br>
            <a:r>
              <a:rPr lang="en-US" dirty="0"/>
              <a:t>just click it and start typing.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EB981ACE-EB54-4779-B12B-EB66AE401E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5065" y="11238058"/>
            <a:ext cx="3473072" cy="514935"/>
          </a:xfrm>
        </p:spPr>
        <p:txBody>
          <a:bodyPr>
            <a:noAutofit/>
          </a:bodyPr>
          <a:lstStyle>
            <a:lvl1pPr marL="47948" indent="0" algn="l">
              <a:lnSpc>
                <a:spcPts val="1918"/>
              </a:lnSpc>
              <a:spcBef>
                <a:spcPts val="0"/>
              </a:spcBef>
              <a:buNone/>
              <a:defRPr sz="2500" b="0">
                <a:solidFill>
                  <a:schemeClr val="tx2"/>
                </a:solidFill>
                <a:latin typeface="+mj-lt"/>
              </a:defRPr>
            </a:lvl1pPr>
            <a:lvl2pPr algn="r">
              <a:defRPr sz="1598">
                <a:solidFill>
                  <a:schemeClr val="tx2"/>
                </a:solidFill>
              </a:defRPr>
            </a:lvl2pPr>
            <a:lvl3pPr algn="r">
              <a:defRPr sz="1598">
                <a:solidFill>
                  <a:schemeClr val="tx2"/>
                </a:solidFill>
              </a:defRPr>
            </a:lvl3pPr>
            <a:lvl4pPr algn="r">
              <a:defRPr sz="1598">
                <a:solidFill>
                  <a:schemeClr val="tx2"/>
                </a:solidFill>
              </a:defRPr>
            </a:lvl4pPr>
            <a:lvl5pPr algn="r">
              <a:defRPr sz="1598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Sponsors logos here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9D4DFB-CBC1-4B6F-941E-8818404F2DDE}"/>
              </a:ext>
            </a:extLst>
          </p:cNvPr>
          <p:cNvSpPr/>
          <p:nvPr userDrawn="1"/>
        </p:nvSpPr>
        <p:spPr>
          <a:xfrm>
            <a:off x="1038225" y="8694442"/>
            <a:ext cx="3636000" cy="3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9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BAAA0E-79A5-41CA-B61B-674BC8C56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96" y="648437"/>
            <a:ext cx="7878485" cy="2354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A90E1-CF0C-4FE1-8884-122B08045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996" y="3242175"/>
            <a:ext cx="7878485" cy="7727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8244E-6FB7-41E1-ADE8-7F808DDA9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7996" y="11288408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414FD-EE01-47DE-9323-FBD9CC2DEE04}" type="datetimeFigureOut">
              <a:rPr lang="en-US" smtClean="0"/>
              <a:t>7/16/26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1DA92-B8D1-4926-8FC7-DEA41FEB76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5796" y="11288408"/>
            <a:ext cx="3082885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29561-F2C9-4CB3-A46E-C1C8A9438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1224" y="11288408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07C42-4A0C-440B-A0A2-DAFC20DBD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1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1623813" rtl="0" eaLnBrk="1" latinLnBrk="0" hangingPunct="1">
        <a:lnSpc>
          <a:spcPct val="90000"/>
        </a:lnSpc>
        <a:spcBef>
          <a:spcPct val="0"/>
        </a:spcBef>
        <a:buNone/>
        <a:defRPr sz="5328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05952" indent="-405952" algn="l" defTabSz="1623813" rtl="0" eaLnBrk="1" latinLnBrk="0" hangingPunct="1">
        <a:lnSpc>
          <a:spcPct val="90000"/>
        </a:lnSpc>
        <a:spcBef>
          <a:spcPts val="1775"/>
        </a:spcBef>
        <a:buFont typeface="Arial" panose="020B0604020202020204" pitchFamily="34" charset="0"/>
        <a:buChar char="•"/>
        <a:defRPr sz="4972" kern="1200">
          <a:solidFill>
            <a:schemeClr val="tx1"/>
          </a:solidFill>
          <a:latin typeface="+mn-lt"/>
          <a:ea typeface="+mn-ea"/>
          <a:cs typeface="+mn-cs"/>
        </a:defRPr>
      </a:lvl1pPr>
      <a:lvl2pPr marL="1217859" indent="-405952" algn="l" defTabSz="1623813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sz="4262" kern="1200">
          <a:solidFill>
            <a:schemeClr val="tx1"/>
          </a:solidFill>
          <a:latin typeface="+mn-lt"/>
          <a:ea typeface="+mn-ea"/>
          <a:cs typeface="+mn-cs"/>
        </a:defRPr>
      </a:lvl2pPr>
      <a:lvl3pPr marL="2029765" indent="-405952" algn="l" defTabSz="1623813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sz="3552" kern="1200">
          <a:solidFill>
            <a:schemeClr val="tx1"/>
          </a:solidFill>
          <a:latin typeface="+mn-lt"/>
          <a:ea typeface="+mn-ea"/>
          <a:cs typeface="+mn-cs"/>
        </a:defRPr>
      </a:lvl3pPr>
      <a:lvl4pPr marL="2841671" indent="-405952" algn="l" defTabSz="1623813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4pPr>
      <a:lvl5pPr marL="3653576" indent="-405952" algn="l" defTabSz="1623813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5pPr>
      <a:lvl6pPr marL="4465482" indent="-405952" algn="l" defTabSz="1623813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6pPr>
      <a:lvl7pPr marL="5277389" indent="-405952" algn="l" defTabSz="1623813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7pPr>
      <a:lvl8pPr marL="6089295" indent="-405952" algn="l" defTabSz="1623813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8pPr>
      <a:lvl9pPr marL="6901200" indent="-405952" algn="l" defTabSz="1623813" rtl="0" eaLnBrk="1" latinLnBrk="0" hangingPunct="1">
        <a:lnSpc>
          <a:spcPct val="90000"/>
        </a:lnSpc>
        <a:spcBef>
          <a:spcPts val="888"/>
        </a:spcBef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3813" rtl="0" eaLnBrk="1" latinLnBrk="0" hangingPunct="1">
        <a:defRPr sz="3197" kern="1200">
          <a:solidFill>
            <a:schemeClr val="tx1"/>
          </a:solidFill>
          <a:latin typeface="+mn-lt"/>
          <a:ea typeface="+mn-ea"/>
          <a:cs typeface="+mn-cs"/>
        </a:defRPr>
      </a:lvl1pPr>
      <a:lvl2pPr marL="811906" algn="l" defTabSz="1623813" rtl="0" eaLnBrk="1" latinLnBrk="0" hangingPunct="1">
        <a:defRPr sz="3197" kern="1200">
          <a:solidFill>
            <a:schemeClr val="tx1"/>
          </a:solidFill>
          <a:latin typeface="+mn-lt"/>
          <a:ea typeface="+mn-ea"/>
          <a:cs typeface="+mn-cs"/>
        </a:defRPr>
      </a:lvl2pPr>
      <a:lvl3pPr marL="1623813" algn="l" defTabSz="1623813" rtl="0" eaLnBrk="1" latinLnBrk="0" hangingPunct="1">
        <a:defRPr sz="3197" kern="1200">
          <a:solidFill>
            <a:schemeClr val="tx1"/>
          </a:solidFill>
          <a:latin typeface="+mn-lt"/>
          <a:ea typeface="+mn-ea"/>
          <a:cs typeface="+mn-cs"/>
        </a:defRPr>
      </a:lvl3pPr>
      <a:lvl4pPr marL="2435717" algn="l" defTabSz="1623813" rtl="0" eaLnBrk="1" latinLnBrk="0" hangingPunct="1">
        <a:defRPr sz="3197" kern="1200">
          <a:solidFill>
            <a:schemeClr val="tx1"/>
          </a:solidFill>
          <a:latin typeface="+mn-lt"/>
          <a:ea typeface="+mn-ea"/>
          <a:cs typeface="+mn-cs"/>
        </a:defRPr>
      </a:lvl4pPr>
      <a:lvl5pPr marL="3247624" algn="l" defTabSz="1623813" rtl="0" eaLnBrk="1" latinLnBrk="0" hangingPunct="1">
        <a:defRPr sz="3197" kern="1200">
          <a:solidFill>
            <a:schemeClr val="tx1"/>
          </a:solidFill>
          <a:latin typeface="+mn-lt"/>
          <a:ea typeface="+mn-ea"/>
          <a:cs typeface="+mn-cs"/>
        </a:defRPr>
      </a:lvl5pPr>
      <a:lvl6pPr marL="4059530" algn="l" defTabSz="1623813" rtl="0" eaLnBrk="1" latinLnBrk="0" hangingPunct="1">
        <a:defRPr sz="3197" kern="1200">
          <a:solidFill>
            <a:schemeClr val="tx1"/>
          </a:solidFill>
          <a:latin typeface="+mn-lt"/>
          <a:ea typeface="+mn-ea"/>
          <a:cs typeface="+mn-cs"/>
        </a:defRPr>
      </a:lvl6pPr>
      <a:lvl7pPr marL="4871436" algn="l" defTabSz="1623813" rtl="0" eaLnBrk="1" latinLnBrk="0" hangingPunct="1">
        <a:defRPr sz="3197" kern="1200">
          <a:solidFill>
            <a:schemeClr val="tx1"/>
          </a:solidFill>
          <a:latin typeface="+mn-lt"/>
          <a:ea typeface="+mn-ea"/>
          <a:cs typeface="+mn-cs"/>
        </a:defRPr>
      </a:lvl7pPr>
      <a:lvl8pPr marL="5683341" algn="l" defTabSz="1623813" rtl="0" eaLnBrk="1" latinLnBrk="0" hangingPunct="1">
        <a:defRPr sz="3197" kern="1200">
          <a:solidFill>
            <a:schemeClr val="tx1"/>
          </a:solidFill>
          <a:latin typeface="+mn-lt"/>
          <a:ea typeface="+mn-ea"/>
          <a:cs typeface="+mn-cs"/>
        </a:defRPr>
      </a:lvl8pPr>
      <a:lvl9pPr marL="6495247" algn="l" defTabSz="1623813" rtl="0" eaLnBrk="1" latinLnBrk="0" hangingPunct="1">
        <a:defRPr sz="31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Placeholder 31" descr="Poster background">
            <a:extLst>
              <a:ext uri="{FF2B5EF4-FFF2-40B4-BE49-F238E27FC236}">
                <a16:creationId xmlns:a16="http://schemas.microsoft.com/office/drawing/2014/main" id="{D59ED84F-76CE-4881-AD85-B60BBA7B053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" y="508000"/>
            <a:ext cx="9134475" cy="12179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 descr="Blue rectangle">
            <a:extLst>
              <a:ext uri="{FF2B5EF4-FFF2-40B4-BE49-F238E27FC236}">
                <a16:creationId xmlns:a16="http://schemas.microsoft.com/office/drawing/2014/main" id="{E5C7615B-EA0D-4CEB-A467-8BEB62FE5E5A}"/>
              </a:ext>
            </a:extLst>
          </p:cNvPr>
          <p:cNvSpPr/>
          <p:nvPr/>
        </p:nvSpPr>
        <p:spPr>
          <a:xfrm>
            <a:off x="-1" y="-4536"/>
            <a:ext cx="9134475" cy="1217664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793" tIns="60897" rIns="121793" bIns="6089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193"/>
          </a:p>
        </p:txBody>
      </p:sp>
      <p:pic>
        <p:nvPicPr>
          <p:cNvPr id="6" name="Picture 5" descr="A large stone building with a clock tower&#10;&#10;Description automatically generated">
            <a:extLst>
              <a:ext uri="{FF2B5EF4-FFF2-40B4-BE49-F238E27FC236}">
                <a16:creationId xmlns:a16="http://schemas.microsoft.com/office/drawing/2014/main" id="{FB497AD2-127B-42B9-AB74-94BD6CED746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0000"/>
          </a:blip>
          <a:stretch>
            <a:fillRect/>
          </a:stretch>
        </p:blipFill>
        <p:spPr>
          <a:xfrm>
            <a:off x="0" y="7872392"/>
            <a:ext cx="3293656" cy="4312622"/>
          </a:xfrm>
          <a:prstGeom prst="rect">
            <a:avLst/>
          </a:prstGeom>
        </p:spPr>
      </p:pic>
      <p:pic>
        <p:nvPicPr>
          <p:cNvPr id="9" name="Picture 8" descr="A boat traveling along a river next to a body of water&#10;&#10;Description automatically generated">
            <a:extLst>
              <a:ext uri="{FF2B5EF4-FFF2-40B4-BE49-F238E27FC236}">
                <a16:creationId xmlns:a16="http://schemas.microsoft.com/office/drawing/2014/main" id="{0C932820-2E60-4782-A553-F950FB111CD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0000"/>
          </a:blip>
          <a:stretch>
            <a:fillRect/>
          </a:stretch>
        </p:blipFill>
        <p:spPr>
          <a:xfrm>
            <a:off x="5840820" y="7833076"/>
            <a:ext cx="3293655" cy="4312622"/>
          </a:xfrm>
          <a:prstGeom prst="rect">
            <a:avLst/>
          </a:prstGeom>
        </p:spPr>
      </p:pic>
      <p:pic>
        <p:nvPicPr>
          <p:cNvPr id="17" name="Picture 16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A0C7FF72-4FF0-4CB8-B8B3-688FD807FDD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5000"/>
          </a:blip>
          <a:stretch>
            <a:fillRect/>
          </a:stretch>
        </p:blipFill>
        <p:spPr>
          <a:xfrm>
            <a:off x="1101101" y="1252444"/>
            <a:ext cx="6992596" cy="333877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7A23A71-350F-4B4C-B661-77CD4AE4B896}"/>
              </a:ext>
            </a:extLst>
          </p:cNvPr>
          <p:cNvSpPr/>
          <p:nvPr/>
        </p:nvSpPr>
        <p:spPr>
          <a:xfrm>
            <a:off x="-1" y="4655235"/>
            <a:ext cx="9134476" cy="309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222222"/>
                </a:solidFill>
                <a:latin typeface="Century Gothic (Headings)"/>
                <a:ea typeface="Times New Roman" panose="02020603050405020304" pitchFamily="18" charset="0"/>
                <a:cs typeface="Times New Roman" panose="02020603050405020304" pitchFamily="18" charset="0"/>
              </a:rPr>
              <a:t>Course Director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222222"/>
                </a:solidFill>
                <a:latin typeface="Century Gothic (Headings)"/>
                <a:ea typeface="Times New Roman" panose="02020603050405020304" pitchFamily="18" charset="0"/>
                <a:cs typeface="Times New Roman" panose="02020603050405020304" pitchFamily="18" charset="0"/>
              </a:rPr>
              <a:t>Dorin</a:t>
            </a:r>
            <a:r>
              <a:rPr lang="en-US" sz="2800" b="1" dirty="0">
                <a:solidFill>
                  <a:srgbClr val="222222"/>
                </a:solidFill>
                <a:latin typeface="Century Gothic (Headings)"/>
                <a:ea typeface="Times New Roman" panose="02020603050405020304" pitchFamily="18" charset="0"/>
                <a:cs typeface="Times New Roman" panose="02020603050405020304" pitchFamily="18" charset="0"/>
              </a:rPr>
              <a:t> Eugen Popa, MD PhD FEBS MIS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en-US" sz="2800" b="1" dirty="0">
              <a:solidFill>
                <a:srgbClr val="222222"/>
              </a:solidFill>
              <a:latin typeface="Century Gothic (Headings)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222222"/>
                </a:solidFill>
                <a:latin typeface="Century Gothic (Headings)"/>
                <a:ea typeface="Times New Roman" panose="02020603050405020304" pitchFamily="18" charset="0"/>
                <a:cs typeface="Times New Roman" panose="02020603050405020304" pitchFamily="18" charset="0"/>
              </a:rPr>
              <a:t>       International Faculty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rgbClr val="222222"/>
                </a:solidFill>
                <a:latin typeface="Century Gothic (Headings)"/>
                <a:ea typeface="Times New Roman" panose="02020603050405020304" pitchFamily="18" charset="0"/>
                <a:cs typeface="Times New Roman" panose="02020603050405020304" pitchFamily="18" charset="0"/>
              </a:rPr>
              <a:t>       Prof. Tomas Carus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 (Headings)"/>
                <a:ea typeface="Times New Roman" panose="02020603050405020304" pitchFamily="18" charset="0"/>
                <a:cs typeface="Times New Roman" panose="02020603050405020304" pitchFamily="18" charset="0"/>
              </a:rPr>
              <a:t> (Germany)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 (Headings)"/>
                <a:ea typeface="Times New Roman" panose="02020603050405020304" pitchFamily="18" charset="0"/>
              </a:rPr>
              <a:t>      Prof. Nicolo de Manzini (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Century Gothic (Headings)"/>
                <a:ea typeface="Times New Roman" panose="02020603050405020304" pitchFamily="18" charset="0"/>
              </a:rPr>
              <a:t>Italy)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Century Gothic (Headings)"/>
              </a:rPr>
              <a:t>Dr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 (Headings)"/>
              </a:rPr>
              <a:t>. Alan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 (Headings)"/>
              </a:rPr>
              <a:t>Biloslavo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 (Headings)"/>
              </a:rPr>
              <a:t> (Italy)</a:t>
            </a:r>
            <a:endParaRPr lang="sv-SE" dirty="0">
              <a:solidFill>
                <a:schemeClr val="tx1">
                  <a:lumMod val="95000"/>
                  <a:lumOff val="5000"/>
                </a:schemeClr>
              </a:solidFill>
              <a:latin typeface="Century Gothic (Headings)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522FD04-FEE6-4AA5-8434-FD386D2C9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" y="1435100"/>
            <a:ext cx="9194802" cy="1375647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600" b="1" dirty="0">
                <a:solidFill>
                  <a:schemeClr val="tx1"/>
                </a:solidFill>
              </a:rPr>
              <a:t>I</a:t>
            </a:r>
            <a:r>
              <a:rPr lang="en-US" sz="2800" b="1" dirty="0">
                <a:solidFill>
                  <a:schemeClr val="tx1"/>
                </a:solidFill>
              </a:rPr>
              <a:t>NTERNATIONAL </a:t>
            </a:r>
            <a:r>
              <a:rPr lang="en-US" sz="3600" b="1" dirty="0">
                <a:solidFill>
                  <a:schemeClr val="tx1"/>
                </a:solidFill>
              </a:rPr>
              <a:t>S</a:t>
            </a:r>
            <a:r>
              <a:rPr lang="en-US" sz="2800" b="1" dirty="0">
                <a:solidFill>
                  <a:schemeClr val="tx1"/>
                </a:solidFill>
              </a:rPr>
              <a:t>URGERY </a:t>
            </a:r>
            <a:r>
              <a:rPr lang="en-US" sz="3600" b="1" dirty="0">
                <a:solidFill>
                  <a:schemeClr val="tx1"/>
                </a:solidFill>
              </a:rPr>
              <a:t>W</a:t>
            </a:r>
            <a:r>
              <a:rPr lang="en-US" sz="2800" b="1" dirty="0">
                <a:solidFill>
                  <a:schemeClr val="tx1"/>
                </a:solidFill>
              </a:rPr>
              <a:t>ORKSHOP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FOR VISCERAL AND GASTROINTESTINAL EMERGENCIES 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>(OTHER THAN TRAUMA)</a:t>
            </a:r>
            <a:endParaRPr lang="sv-SE" sz="2800" dirty="0">
              <a:solidFill>
                <a:schemeClr val="tx1"/>
              </a:solidFill>
            </a:endParaRP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BDF67444-DD7D-45DD-BEF8-2C27871B40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7876928"/>
            <a:ext cx="9134474" cy="2165606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Join us on </a:t>
            </a:r>
          </a:p>
          <a:p>
            <a:r>
              <a:rPr lang="en-US" sz="3200" dirty="0">
                <a:solidFill>
                  <a:srgbClr val="FF0000"/>
                </a:solidFill>
              </a:rPr>
              <a:t>November, 23th- </a:t>
            </a:r>
            <a:r>
              <a:rPr lang="en-US" sz="3200">
                <a:solidFill>
                  <a:srgbClr val="FF0000"/>
                </a:solidFill>
              </a:rPr>
              <a:t>24th 2026 </a:t>
            </a:r>
            <a:r>
              <a:rPr lang="en-US" sz="3200" dirty="0">
                <a:solidFill>
                  <a:schemeClr val="tx1"/>
                </a:solidFill>
              </a:rPr>
              <a:t>at the</a:t>
            </a:r>
          </a:p>
          <a:p>
            <a:r>
              <a:rPr lang="en-US" sz="3200" dirty="0">
                <a:solidFill>
                  <a:schemeClr val="tx1"/>
                </a:solidFill>
              </a:rPr>
              <a:t>Venue: Center for Catastrophes in Medicine (KMC) Linköping</a:t>
            </a:r>
            <a:endParaRPr lang="sv-SE" sz="3200" dirty="0">
              <a:solidFill>
                <a:schemeClr val="tx1"/>
              </a:solidFill>
            </a:endParaRPr>
          </a:p>
          <a:p>
            <a:endParaRPr lang="sv-SE" sz="3200" dirty="0">
              <a:solidFill>
                <a:schemeClr val="tx1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5B6F987-88AB-44B8-90A6-B2FD7C8C35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2" y="10168204"/>
            <a:ext cx="9134476" cy="1890446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The event is organized by the Department of Surgery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within the University Hospital Linköping in partnership with</a:t>
            </a:r>
          </a:p>
          <a:p>
            <a:pPr algn="ctr"/>
            <a:r>
              <a:rPr lang="en-US" sz="2000" b="1" u="sng" dirty="0">
                <a:solidFill>
                  <a:srgbClr val="FF0000"/>
                </a:solidFill>
              </a:rPr>
              <a:t>Swedish Society for Innovation in Surgery (SIKT)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1800" b="1" dirty="0">
                <a:solidFill>
                  <a:schemeClr val="tx1"/>
                </a:solidFill>
              </a:rPr>
              <a:t>Registrations:        </a:t>
            </a:r>
            <a:r>
              <a:rPr lang="en-US" sz="1800" b="1" dirty="0" err="1">
                <a:solidFill>
                  <a:srgbClr val="FF0000"/>
                </a:solidFill>
              </a:rPr>
              <a:t>popa.dorin.eugen@gmail.com</a:t>
            </a:r>
            <a:endParaRPr lang="en-US" sz="1800" b="1" dirty="0">
              <a:solidFill>
                <a:srgbClr val="FF0000"/>
              </a:solidFill>
            </a:endParaRPr>
          </a:p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23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5">
      <a:dk1>
        <a:sysClr val="windowText" lastClr="000000"/>
      </a:dk1>
      <a:lt1>
        <a:sysClr val="window" lastClr="FFFFFF"/>
      </a:lt1>
      <a:dk2>
        <a:srgbClr val="44516C"/>
      </a:dk2>
      <a:lt2>
        <a:srgbClr val="DA615C"/>
      </a:lt2>
      <a:accent1>
        <a:srgbClr val="FBA254"/>
      </a:accent1>
      <a:accent2>
        <a:srgbClr val="F0CF68"/>
      </a:accent2>
      <a:accent3>
        <a:srgbClr val="88AE79"/>
      </a:accent3>
      <a:accent4>
        <a:srgbClr val="9095D4"/>
      </a:accent4>
      <a:accent5>
        <a:srgbClr val="D2D7E0"/>
      </a:accent5>
      <a:accent6>
        <a:srgbClr val="8BC7F6"/>
      </a:accent6>
      <a:hlink>
        <a:srgbClr val="44516C"/>
      </a:hlink>
      <a:folHlink>
        <a:srgbClr val="44516C"/>
      </a:folHlink>
    </a:clrScheme>
    <a:fontScheme name="Custom 5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ide Poster_03_MO - v2" id="{05CC56C7-4038-4A6B-87F8-A540AE4782C1}" vid="{D6B724B8-5106-4CC5-B884-63E8AB7F4A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4807334-4C38-4B40-BDC9-35B8014F12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3A0E85-864A-4ADE-8124-E999AAA577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2E47CD-6D15-4BCE-A3D4-EA20BD09158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Pride wave poster</Template>
  <TotalTime>0</TotalTime>
  <Words>111</Words>
  <Application>Microsoft Macintosh PowerPoint</Application>
  <PresentationFormat>Ledger Paper (11x17 in)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Century Gothic (Headings)</vt:lpstr>
      <vt:lpstr>Office Theme</vt:lpstr>
      <vt:lpstr>INTERNATIONAL SURGERY WORKSHOP FOR VISCERAL AND GASTROINTESTINAL EMERGENCIES  (OTHER THAN TRAUMA)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2020-05-26T12:35:58Z</dcterms:created>
  <dcterms:modified xsi:type="dcterms:W3CDTF">2026-07-16T14:52:30Z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